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0" r:id="rId3"/>
    <p:sldId id="261" r:id="rId4"/>
    <p:sldId id="263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3" r:id="rId13"/>
    <p:sldId id="270" r:id="rId14"/>
    <p:sldId id="271" r:id="rId15"/>
    <p:sldId id="272" r:id="rId16"/>
  </p:sldIdLst>
  <p:sldSz cx="9144000" cy="5715000" type="screen16x10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 snapToObjects="1">
      <p:cViewPr varScale="1">
        <p:scale>
          <a:sx n="137" d="100"/>
          <a:sy n="137" d="100"/>
        </p:scale>
        <p:origin x="900" y="108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5792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3668"/>
            <a:ext cx="9144000" cy="4766733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3852331"/>
            <a:ext cx="9144000" cy="1175025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752" y="0"/>
            <a:ext cx="1260993" cy="1260993"/>
          </a:xfrm>
          <a:prstGeom prst="rect">
            <a:avLst/>
          </a:prstGeom>
        </p:spPr>
      </p:pic>
      <p:sp>
        <p:nvSpPr>
          <p:cNvPr id="10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0" y="3819105"/>
            <a:ext cx="9144000" cy="62251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4000" b="1">
                <a:solidFill>
                  <a:srgbClr val="004799"/>
                </a:solidFill>
                <a:latin typeface="Century Gothic"/>
                <a:cs typeface="Century Gothic"/>
              </a:defRPr>
            </a:lvl1pPr>
            <a:lvl2pPr marL="457200" indent="0">
              <a:buNone/>
              <a:defRPr b="1">
                <a:latin typeface="Century Gothic"/>
                <a:cs typeface="Century Gothic"/>
              </a:defRPr>
            </a:lvl2pPr>
            <a:lvl3pPr marL="914400" indent="0">
              <a:buNone/>
              <a:defRPr b="1">
                <a:latin typeface="Century Gothic"/>
                <a:cs typeface="Century Gothic"/>
              </a:defRPr>
            </a:lvl3pPr>
            <a:lvl4pPr marL="1371600" indent="0">
              <a:buNone/>
              <a:defRPr b="1">
                <a:latin typeface="Century Gothic"/>
                <a:cs typeface="Century Gothic"/>
              </a:defRPr>
            </a:lvl4pPr>
            <a:lvl5pPr marL="1828800" indent="0">
              <a:buNone/>
              <a:defRPr b="1">
                <a:latin typeface="Century Gothic"/>
                <a:cs typeface="Century Gothic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0" y="4484244"/>
            <a:ext cx="9144000" cy="44710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b="0">
                <a:solidFill>
                  <a:srgbClr val="004799"/>
                </a:solidFill>
                <a:latin typeface="Century Gothic"/>
                <a:cs typeface="Century Gothic"/>
              </a:defRPr>
            </a:lvl1pPr>
            <a:lvl2pPr marL="457200" indent="0">
              <a:buNone/>
              <a:defRPr b="1">
                <a:latin typeface="Century Gothic"/>
                <a:cs typeface="Century Gothic"/>
              </a:defRPr>
            </a:lvl2pPr>
            <a:lvl3pPr marL="914400" indent="0">
              <a:buNone/>
              <a:defRPr b="1">
                <a:latin typeface="Century Gothic"/>
                <a:cs typeface="Century Gothic"/>
              </a:defRPr>
            </a:lvl3pPr>
            <a:lvl4pPr marL="1371600" indent="0">
              <a:buNone/>
              <a:defRPr b="1">
                <a:latin typeface="Century Gothic"/>
                <a:cs typeface="Century Gothic"/>
              </a:defRPr>
            </a:lvl4pPr>
            <a:lvl5pPr marL="1828800" indent="0">
              <a:buNone/>
              <a:defRPr b="1">
                <a:latin typeface="Century Gothic"/>
                <a:cs typeface="Century Gothic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73747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/ Überschrift ein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7"/>
          <p:cNvSpPr>
            <a:spLocks noGrp="1"/>
          </p:cNvSpPr>
          <p:nvPr>
            <p:ph type="pic" sz="quarter" idx="12"/>
          </p:nvPr>
        </p:nvSpPr>
        <p:spPr>
          <a:xfrm>
            <a:off x="654082" y="1388896"/>
            <a:ext cx="3059113" cy="386057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latin typeface="Century Gothic"/>
                <a:cs typeface="Century Gothic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752" y="0"/>
            <a:ext cx="1260993" cy="1260993"/>
          </a:xfrm>
          <a:prstGeom prst="rect">
            <a:avLst/>
          </a:prstGeom>
        </p:spPr>
      </p:pic>
      <p:sp>
        <p:nvSpPr>
          <p:cNvPr id="5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146792" y="1837622"/>
            <a:ext cx="4412446" cy="3411850"/>
          </a:xfrm>
          <a:prstGeom prst="rect">
            <a:avLst/>
          </a:prstGeom>
        </p:spPr>
        <p:txBody>
          <a:bodyPr vert="horz"/>
          <a:lstStyle>
            <a:lvl1pPr marL="216000" indent="-216000">
              <a:buClr>
                <a:srgbClr val="FF6600"/>
              </a:buClr>
              <a:buFont typeface="Lucida Grande"/>
              <a:buChar char="›"/>
              <a:defRPr sz="2500">
                <a:latin typeface="Century Gothic"/>
                <a:cs typeface="Century Gothic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de-DE" dirty="0"/>
              <a:t>Aufzählung</a:t>
            </a:r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146792" y="1278825"/>
            <a:ext cx="4412446" cy="44026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Clr>
                <a:srgbClr val="FF6600"/>
              </a:buClr>
              <a:buFont typeface="Lucida Grande"/>
              <a:buNone/>
              <a:defRPr sz="2500" b="1">
                <a:latin typeface="Century Gothic"/>
                <a:cs typeface="Century Gothic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de-DE" dirty="0"/>
              <a:t>Überschrift einzeilig</a:t>
            </a:r>
          </a:p>
        </p:txBody>
      </p:sp>
    </p:spTree>
    <p:extLst>
      <p:ext uri="{BB962C8B-B14F-4D97-AF65-F5344CB8AC3E}">
        <p14:creationId xmlns:p14="http://schemas.microsoft.com/office/powerpoint/2010/main" val="1810670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/ Überschrift zwei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7"/>
          <p:cNvSpPr>
            <a:spLocks noGrp="1"/>
          </p:cNvSpPr>
          <p:nvPr>
            <p:ph type="pic" sz="quarter" idx="12"/>
          </p:nvPr>
        </p:nvSpPr>
        <p:spPr>
          <a:xfrm>
            <a:off x="654082" y="1388896"/>
            <a:ext cx="3059113" cy="386057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latin typeface="Century Gothic"/>
                <a:cs typeface="Century Gothic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752" y="0"/>
            <a:ext cx="1260993" cy="1260993"/>
          </a:xfrm>
          <a:prstGeom prst="rect">
            <a:avLst/>
          </a:prstGeom>
        </p:spPr>
      </p:pic>
      <p:sp>
        <p:nvSpPr>
          <p:cNvPr id="5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146792" y="2252125"/>
            <a:ext cx="4412446" cy="2988880"/>
          </a:xfrm>
          <a:prstGeom prst="rect">
            <a:avLst/>
          </a:prstGeom>
        </p:spPr>
        <p:txBody>
          <a:bodyPr vert="horz"/>
          <a:lstStyle>
            <a:lvl1pPr marL="216000" indent="-216000">
              <a:buClr>
                <a:srgbClr val="FF6600"/>
              </a:buClr>
              <a:buFont typeface="Lucida Grande"/>
              <a:buChar char="›"/>
              <a:defRPr sz="2500">
                <a:latin typeface="Century Gothic"/>
                <a:cs typeface="Century Gothic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de-DE" dirty="0"/>
              <a:t>Aufzählung</a:t>
            </a:r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146792" y="1278824"/>
            <a:ext cx="4412446" cy="84630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Clr>
                <a:srgbClr val="FF6600"/>
              </a:buClr>
              <a:buFont typeface="Lucida Grande"/>
              <a:buNone/>
              <a:defRPr sz="2500" b="1">
                <a:latin typeface="Century Gothic"/>
                <a:cs typeface="Century Gothic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de-DE" dirty="0"/>
              <a:t>Überschrift zweizeilig</a:t>
            </a:r>
          </a:p>
        </p:txBody>
      </p:sp>
    </p:spTree>
    <p:extLst>
      <p:ext uri="{BB962C8B-B14F-4D97-AF65-F5344CB8AC3E}">
        <p14:creationId xmlns:p14="http://schemas.microsoft.com/office/powerpoint/2010/main" val="188341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ein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752" y="0"/>
            <a:ext cx="1260993" cy="1260993"/>
          </a:xfrm>
          <a:prstGeom prst="rect">
            <a:avLst/>
          </a:prstGeom>
        </p:spPr>
      </p:pic>
      <p:sp>
        <p:nvSpPr>
          <p:cNvPr id="5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54082" y="1837622"/>
            <a:ext cx="7905156" cy="3411850"/>
          </a:xfrm>
          <a:prstGeom prst="rect">
            <a:avLst/>
          </a:prstGeom>
        </p:spPr>
        <p:txBody>
          <a:bodyPr vert="horz"/>
          <a:lstStyle>
            <a:lvl1pPr marL="216000" indent="-216000">
              <a:buClr>
                <a:srgbClr val="FF6600"/>
              </a:buClr>
              <a:buFont typeface="Lucida Grande"/>
              <a:buChar char="›"/>
              <a:defRPr sz="2500">
                <a:latin typeface="Century Gothic"/>
                <a:cs typeface="Century Gothic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de-DE" dirty="0"/>
              <a:t>Aufzählung</a:t>
            </a:r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54082" y="1278825"/>
            <a:ext cx="7905156" cy="44026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Clr>
                <a:srgbClr val="FF6600"/>
              </a:buClr>
              <a:buFont typeface="Lucida Grande"/>
              <a:buNone/>
              <a:defRPr sz="2500" b="1">
                <a:latin typeface="Century Gothic"/>
                <a:cs typeface="Century Gothic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de-DE" dirty="0"/>
              <a:t>Überschrift einzeilig</a:t>
            </a:r>
          </a:p>
        </p:txBody>
      </p:sp>
    </p:spTree>
    <p:extLst>
      <p:ext uri="{BB962C8B-B14F-4D97-AF65-F5344CB8AC3E}">
        <p14:creationId xmlns:p14="http://schemas.microsoft.com/office/powerpoint/2010/main" val="3806073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zwei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752" y="0"/>
            <a:ext cx="1260993" cy="1260993"/>
          </a:xfrm>
          <a:prstGeom prst="rect">
            <a:avLst/>
          </a:prstGeom>
        </p:spPr>
      </p:pic>
      <p:sp>
        <p:nvSpPr>
          <p:cNvPr id="4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54082" y="2252125"/>
            <a:ext cx="7905156" cy="2988880"/>
          </a:xfrm>
          <a:prstGeom prst="rect">
            <a:avLst/>
          </a:prstGeom>
        </p:spPr>
        <p:txBody>
          <a:bodyPr vert="horz"/>
          <a:lstStyle>
            <a:lvl1pPr marL="216000" indent="-216000">
              <a:buClr>
                <a:srgbClr val="FF6600"/>
              </a:buClr>
              <a:buFont typeface="Lucida Grande"/>
              <a:buChar char="›"/>
              <a:defRPr sz="2500">
                <a:latin typeface="Century Gothic"/>
                <a:cs typeface="Century Gothic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de-DE" dirty="0"/>
              <a:t>Aufzählung</a:t>
            </a:r>
          </a:p>
        </p:txBody>
      </p:sp>
      <p:sp>
        <p:nvSpPr>
          <p:cNvPr id="5" name="Textplatzhalt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54082" y="1278824"/>
            <a:ext cx="7905156" cy="84630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Clr>
                <a:srgbClr val="FF6600"/>
              </a:buClr>
              <a:buFont typeface="Lucida Grande"/>
              <a:buNone/>
              <a:defRPr sz="2500" b="1">
                <a:latin typeface="Century Gothic"/>
                <a:cs typeface="Century Gothic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de-DE" dirty="0"/>
              <a:t>Überschrift zweizeilig</a:t>
            </a:r>
          </a:p>
        </p:txBody>
      </p:sp>
    </p:spTree>
    <p:extLst>
      <p:ext uri="{BB962C8B-B14F-4D97-AF65-F5344CB8AC3E}">
        <p14:creationId xmlns:p14="http://schemas.microsoft.com/office/powerpoint/2010/main" val="1910929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976744"/>
            <a:ext cx="9144000" cy="473825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CFD9E0"/>
              </a:gs>
            </a:gsLst>
            <a:lin ang="1608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 userDrawn="1"/>
        </p:nvSpPr>
        <p:spPr>
          <a:xfrm>
            <a:off x="0" y="0"/>
            <a:ext cx="9144000" cy="923636"/>
          </a:xfrm>
          <a:prstGeom prst="rect">
            <a:avLst/>
          </a:prstGeom>
          <a:gradFill flip="none" rotWithShape="1">
            <a:gsLst>
              <a:gs pos="0">
                <a:srgbClr val="0054A6"/>
              </a:gs>
              <a:gs pos="100000">
                <a:srgbClr val="003E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Bild 9" descr="BWZ_Logo_Claim_neg.eps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7" y="-1"/>
            <a:ext cx="2331512" cy="92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2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1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>
          <a:xfrm>
            <a:off x="109470" y="3861733"/>
            <a:ext cx="9144000" cy="622511"/>
          </a:xfrm>
        </p:spPr>
        <p:txBody>
          <a:bodyPr/>
          <a:lstStyle/>
          <a:p>
            <a:r>
              <a:rPr lang="de-CH" dirty="0"/>
              <a:t>Pflanzen benennen und verwenden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6746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4758BF6-F324-4EE8-8DB5-DD5C75C18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61782" y="2021304"/>
            <a:ext cx="4359534" cy="3228168"/>
          </a:xfrm>
        </p:spPr>
        <p:txBody>
          <a:bodyPr/>
          <a:lstStyle/>
          <a:p>
            <a:r>
              <a:rPr lang="de-CH" dirty="0"/>
              <a:t>Die Botanik ist bewusst integriert.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1A3D1FE-DEE4-4865-AEC9-1DEB771B78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1782" y="1168540"/>
            <a:ext cx="4576102" cy="840734"/>
          </a:xfrm>
        </p:spPr>
        <p:txBody>
          <a:bodyPr/>
          <a:lstStyle/>
          <a:p>
            <a:r>
              <a:rPr lang="de-CH" dirty="0"/>
              <a:t>Arbeiten mit den digitalen Karteikartenrückseiten:</a:t>
            </a:r>
          </a:p>
        </p:txBody>
      </p:sp>
      <p:pic>
        <p:nvPicPr>
          <p:cNvPr id="5" name="Analoges zeichnen">
            <a:hlinkClick r:id="" action="ppaction://media"/>
            <a:extLst>
              <a:ext uri="{FF2B5EF4-FFF2-40B4-BE49-F238E27FC236}">
                <a16:creationId xmlns:a16="http://schemas.microsoft.com/office/drawing/2014/main" id="{39697C96-EA38-4485-8DCD-1C892176A73A}"/>
              </a:ext>
            </a:extLst>
          </p:cNvPr>
          <p:cNvPicPr>
            <a:picLocks noGrp="1" noChangeAspect="1"/>
          </p:cNvPicPr>
          <p:nvPr>
            <p:ph type="pic" sz="quarter" idx="1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4504" b="14504"/>
          <a:stretch>
            <a:fillRect/>
          </a:stretch>
        </p:blipFill>
        <p:spPr>
          <a:xfrm>
            <a:off x="473577" y="1388672"/>
            <a:ext cx="3059113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3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3FCCA931-FD5B-4A57-8DAD-0A4CE7A11C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A57D12B-413D-4102-926F-026EB6170D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6792" y="2141621"/>
            <a:ext cx="3697797" cy="2566430"/>
          </a:xfrm>
        </p:spPr>
        <p:txBody>
          <a:bodyPr/>
          <a:lstStyle/>
          <a:p>
            <a:r>
              <a:rPr lang="de-CH" dirty="0"/>
              <a:t>Digitales Zeichnen.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51D1E01-9ECE-4DE2-9738-35FE861C8D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42757" y="1138067"/>
            <a:ext cx="4412446" cy="886859"/>
          </a:xfrm>
        </p:spPr>
        <p:txBody>
          <a:bodyPr/>
          <a:lstStyle/>
          <a:p>
            <a:r>
              <a:rPr lang="de-CH" dirty="0"/>
              <a:t>Arbeiten mit den digitalen Karteikartenrückseiten:</a:t>
            </a:r>
          </a:p>
        </p:txBody>
      </p:sp>
      <p:pic>
        <p:nvPicPr>
          <p:cNvPr id="5" name="Zeichnen digital">
            <a:hlinkClick r:id="" action="ppaction://media"/>
            <a:extLst>
              <a:ext uri="{FF2B5EF4-FFF2-40B4-BE49-F238E27FC236}">
                <a16:creationId xmlns:a16="http://schemas.microsoft.com/office/drawing/2014/main" id="{3D004CEC-C0B9-4854-951C-D283F2BA74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467" y="1182644"/>
            <a:ext cx="2279018" cy="405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CH" dirty="0"/>
          </a:p>
          <a:p>
            <a:r>
              <a:rPr lang="de-CH" dirty="0"/>
              <a:t>An der dafür vorgesehenen Stelle, können Bilder auf der Karteikarte gespeichert werden.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/>
              <a:t>Selber gemachte Bilder auf der Dateikarte speichern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8186" y="1670992"/>
            <a:ext cx="4395177" cy="3296383"/>
          </a:xfrm>
          <a:prstGeom prst="rect">
            <a:avLst/>
          </a:prstGeom>
        </p:spPr>
      </p:pic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682731" y="1388896"/>
            <a:ext cx="3059113" cy="3860576"/>
          </a:xfrm>
        </p:spPr>
      </p:sp>
    </p:spTree>
    <p:extLst>
      <p:ext uri="{BB962C8B-B14F-4D97-AF65-F5344CB8AC3E}">
        <p14:creationId xmlns:p14="http://schemas.microsoft.com/office/powerpoint/2010/main" val="2660980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492E60D1-CC7D-4B73-B1CA-4B9281169ED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C5BF54-73E7-4C02-A651-8D5E6DF284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6792" y="2225841"/>
            <a:ext cx="3806082" cy="3306455"/>
          </a:xfrm>
        </p:spPr>
        <p:txBody>
          <a:bodyPr/>
          <a:lstStyle/>
          <a:p>
            <a:r>
              <a:rPr lang="de-CH" dirty="0"/>
              <a:t>Wer lieber etwas in den Händen hat, kann die Option Drucken nutzen.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CF557AE-2E65-4638-9ACF-3F3C2A5386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46792" y="1278825"/>
            <a:ext cx="4412446" cy="706386"/>
          </a:xfrm>
        </p:spPr>
        <p:txBody>
          <a:bodyPr/>
          <a:lstStyle/>
          <a:p>
            <a:r>
              <a:rPr lang="de-CH" dirty="0"/>
              <a:t>Ausdrucken der Karteikartenrückseite:</a:t>
            </a:r>
            <a:br>
              <a:rPr lang="de-CH" dirty="0"/>
            </a:br>
            <a:endParaRPr lang="de-CH" dirty="0"/>
          </a:p>
        </p:txBody>
      </p:sp>
      <p:pic>
        <p:nvPicPr>
          <p:cNvPr id="5" name="Inhaltsplatzhalter 3">
            <a:extLst>
              <a:ext uri="{FF2B5EF4-FFF2-40B4-BE49-F238E27FC236}">
                <a16:creationId xmlns:a16="http://schemas.microsoft.com/office/drawing/2014/main" id="{553EC3D2-A5ED-4FC3-99CC-EBED6FEF65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80756" y="1810509"/>
            <a:ext cx="4253472" cy="319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88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BEDD6C9-7C7D-46CD-8732-9A67520174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197" y="1837622"/>
            <a:ext cx="7905156" cy="3411850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B9393CA-EEA4-4BDD-A17E-EE082502C6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7197" y="1058692"/>
            <a:ext cx="7905156" cy="778929"/>
          </a:xfrm>
        </p:spPr>
        <p:txBody>
          <a:bodyPr/>
          <a:lstStyle/>
          <a:p>
            <a:r>
              <a:rPr lang="de-CH" dirty="0"/>
              <a:t>Die Pflanzen werden weiter anhand von Pflanzen oder Pflanzenteilen geprüft.</a:t>
            </a:r>
          </a:p>
        </p:txBody>
      </p:sp>
      <p:pic>
        <p:nvPicPr>
          <p:cNvPr id="7" name="Inhaltsplatzhalter 3">
            <a:extLst>
              <a:ext uri="{FF2B5EF4-FFF2-40B4-BE49-F238E27FC236}">
                <a16:creationId xmlns:a16="http://schemas.microsoft.com/office/drawing/2014/main" id="{D3F5AC99-D9F8-4648-9EA1-A44720FCF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18" y="1941847"/>
            <a:ext cx="7335698" cy="3411851"/>
          </a:xfr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7353" y="2283915"/>
            <a:ext cx="3359015" cy="251926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45821" y="2264103"/>
            <a:ext cx="3411850" cy="255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02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EFF2105-B03E-470E-AD4B-2866B8A298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61781" y="2857500"/>
            <a:ext cx="5069398" cy="2472489"/>
          </a:xfrm>
        </p:spPr>
        <p:txBody>
          <a:bodyPr/>
          <a:lstStyle/>
          <a:p>
            <a:r>
              <a:rPr lang="de-CH" sz="1800" dirty="0"/>
              <a:t>Aufschreiben der Pflanzennamen von Hand ist weiterhin eine wichtige Lernmethode.</a:t>
            </a:r>
          </a:p>
          <a:p>
            <a:r>
              <a:rPr lang="de-CH" sz="1800" dirty="0"/>
              <a:t>Das Training mit Zweigen ist weiterhin unverzichtbar.</a:t>
            </a:r>
          </a:p>
          <a:p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72B25B9-7354-438E-BCBF-7F48A0996E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45212" y="1074287"/>
            <a:ext cx="5598788" cy="1578675"/>
          </a:xfrm>
        </p:spPr>
        <p:txBody>
          <a:bodyPr/>
          <a:lstStyle/>
          <a:p>
            <a:r>
              <a:rPr lang="de-CH" dirty="0"/>
              <a:t>Die interaktive Karteikarten-rückseite schliesst traditionelle Lernmethoden nicht aus.</a:t>
            </a:r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A00CD96E-EE38-4321-90E3-E55379661F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251" y="1474337"/>
            <a:ext cx="38608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49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8E34E1B-2FC7-48C2-81C9-A6E14666AC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800" dirty="0"/>
              <a:t>Sie benennen Pflanzen mit ihren</a:t>
            </a:r>
            <a:br>
              <a:rPr lang="de-DE" sz="2800" dirty="0"/>
            </a:br>
            <a:r>
              <a:rPr lang="de-CH" sz="2800" dirty="0"/>
              <a:t>korrekten botanischen und</a:t>
            </a:r>
            <a:br>
              <a:rPr lang="de-CH" sz="2800" dirty="0"/>
            </a:br>
            <a:r>
              <a:rPr lang="de-DE" sz="2800" dirty="0"/>
              <a:t>deutschen Namen an Hand von</a:t>
            </a:r>
            <a:br>
              <a:rPr lang="de-DE" sz="2800" dirty="0"/>
            </a:br>
            <a:r>
              <a:rPr lang="de-CH" sz="2800" dirty="0"/>
              <a:t>typischen Pflanzenteilen in</a:t>
            </a:r>
            <a:br>
              <a:rPr lang="de-CH" sz="2800" dirty="0"/>
            </a:br>
            <a:r>
              <a:rPr lang="de-CH" sz="2800" dirty="0"/>
              <a:t>verschiedenen Vegetationsstadien.</a:t>
            </a:r>
            <a:br>
              <a:rPr lang="de-CH" sz="2800" dirty="0"/>
            </a:br>
            <a:r>
              <a:rPr lang="de-CH" sz="2800" dirty="0"/>
              <a:t>(K3)</a:t>
            </a:r>
          </a:p>
          <a:p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22B5EDA-9B46-4B87-81E6-0FDEDBA2C9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/>
              <a:t>Lernziele</a:t>
            </a:r>
          </a:p>
        </p:txBody>
      </p:sp>
    </p:spTree>
    <p:extLst>
      <p:ext uri="{BB962C8B-B14F-4D97-AF65-F5344CB8AC3E}">
        <p14:creationId xmlns:p14="http://schemas.microsoft.com/office/powerpoint/2010/main" val="2957940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079091" y="2456662"/>
            <a:ext cx="4412446" cy="298888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/>
              <a:t>Pflanzen können nicht durch Bilder ersetzt werden.</a:t>
            </a:r>
            <a:endParaRPr lang="de-DE" dirty="0"/>
          </a:p>
        </p:txBody>
      </p:sp>
      <p:pic>
        <p:nvPicPr>
          <p:cNvPr id="5" name="Inhaltsplatzhalter 3">
            <a:extLst>
              <a:ext uri="{FF2B5EF4-FFF2-40B4-BE49-F238E27FC236}">
                <a16:creationId xmlns:a16="http://schemas.microsoft.com/office/drawing/2014/main" id="{5CF38334-EC0A-499F-8463-09BE9F7C6F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52413" y="1789113"/>
            <a:ext cx="3860800" cy="3060700"/>
          </a:xfrm>
        </p:spPr>
      </p:pic>
    </p:spTree>
    <p:extLst>
      <p:ext uri="{BB962C8B-B14F-4D97-AF65-F5344CB8AC3E}">
        <p14:creationId xmlns:p14="http://schemas.microsoft.com/office/powerpoint/2010/main" val="4183966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FF03B4D-07FE-44D1-B8FA-18934EDCA2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AA583D6-CC99-48EC-8EB7-67D56DF4CA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53855" y="1089115"/>
            <a:ext cx="4412446" cy="846309"/>
          </a:xfrm>
        </p:spPr>
        <p:txBody>
          <a:bodyPr/>
          <a:lstStyle/>
          <a:p>
            <a:r>
              <a:rPr lang="de-CH" dirty="0"/>
              <a:t>Die GärtnerInnen arbeiten mit Karteikarten (A5).</a:t>
            </a:r>
            <a:br>
              <a:rPr lang="de-CH" dirty="0"/>
            </a:br>
            <a:r>
              <a:rPr lang="de-CH" dirty="0"/>
              <a:t>Diese bilden die Grundlage zum einüben der Pflanzen-namen.</a:t>
            </a:r>
          </a:p>
        </p:txBody>
      </p:sp>
      <p:pic>
        <p:nvPicPr>
          <p:cNvPr id="7" name="Inhaltsplatzhalter 3">
            <a:extLst>
              <a:ext uri="{FF2B5EF4-FFF2-40B4-BE49-F238E27FC236}">
                <a16:creationId xmlns:a16="http://schemas.microsoft.com/office/drawing/2014/main" id="{7AD4DB96-985B-4BFF-8940-CFEC4EA4AE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31886" y="1662073"/>
            <a:ext cx="4418962" cy="3314221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3F45005-175B-4089-B778-9F4BF0F147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53855" y="3149376"/>
            <a:ext cx="4138861" cy="2039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Bisher wurden die Karteikartenrückseiten von Hand ausgefüllt.</a:t>
            </a:r>
          </a:p>
        </p:txBody>
      </p:sp>
    </p:spTree>
    <p:extLst>
      <p:ext uri="{BB962C8B-B14F-4D97-AF65-F5344CB8AC3E}">
        <p14:creationId xmlns:p14="http://schemas.microsoft.com/office/powerpoint/2010/main" val="1879721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B903D75-29A7-4DCA-BB72-1F683CE032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D5EBE1-8781-475B-A953-BEEC0298FA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6792" y="2407602"/>
            <a:ext cx="4343126" cy="2841870"/>
          </a:xfrm>
        </p:spPr>
        <p:txBody>
          <a:bodyPr/>
          <a:lstStyle/>
          <a:p>
            <a:r>
              <a:rPr lang="de-CH" sz="1600" dirty="0"/>
              <a:t>Mit der interaktiven Karteikarten-rückseite arbeiten die Lernenden mit verschiedenen Medien. </a:t>
            </a:r>
          </a:p>
          <a:p>
            <a:r>
              <a:rPr lang="de-CH" sz="1600" dirty="0"/>
              <a:t>Das Handy ist für die Pflanzen-App und Fotografien. Am PC füllen die Lernenden die interaktive Karteikarte aus. </a:t>
            </a:r>
          </a:p>
          <a:p>
            <a:pPr>
              <a:spcBef>
                <a:spcPts val="384"/>
              </a:spcBef>
            </a:pPr>
            <a:r>
              <a:rPr lang="de-CH" sz="1600" dirty="0"/>
              <a:t>Die Möglichkeiten der verschiedenen digitalen Medien können die Lernenden individuell nutzen.</a:t>
            </a:r>
          </a:p>
          <a:p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695788B-D7C9-40B1-B0D6-BD7C846CBA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33969" y="1110382"/>
            <a:ext cx="5165651" cy="1223744"/>
          </a:xfrm>
        </p:spPr>
        <p:txBody>
          <a:bodyPr/>
          <a:lstStyle/>
          <a:p>
            <a:r>
              <a:rPr lang="de-CH" dirty="0"/>
              <a:t>Die digitalen Medien bieten einen Mehrwert für die Lernenden und die Lehrperson. </a:t>
            </a:r>
          </a:p>
        </p:txBody>
      </p:sp>
      <p:pic>
        <p:nvPicPr>
          <p:cNvPr id="7" name="Inhaltsplatzhalter 3">
            <a:extLst>
              <a:ext uri="{FF2B5EF4-FFF2-40B4-BE49-F238E27FC236}">
                <a16:creationId xmlns:a16="http://schemas.microsoft.com/office/drawing/2014/main" id="{27E4EC7F-5591-4F25-8286-970C02F385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44228" y="1789628"/>
            <a:ext cx="4078817" cy="30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91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0D9ED11-8508-40CE-9C86-8A5A672E86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081" y="2538664"/>
            <a:ext cx="7443171" cy="2710808"/>
          </a:xfrm>
        </p:spPr>
        <p:txBody>
          <a:bodyPr/>
          <a:lstStyle/>
          <a:p>
            <a:r>
              <a:rPr lang="de-CH" sz="2000" dirty="0"/>
              <a:t>Die Inhalte der Karteikartenrückseiten sind auf die Pflanzengruppe zugeschnitten.</a:t>
            </a:r>
          </a:p>
          <a:p>
            <a:r>
              <a:rPr lang="de-CH" sz="2000" dirty="0"/>
              <a:t>Die Lehrperson unterstützt die Lernenden individuell.</a:t>
            </a:r>
          </a:p>
          <a:p>
            <a:r>
              <a:rPr lang="de-CH" sz="2000" dirty="0"/>
              <a:t>Die Lehrperson macht zu wichtigen Themen Inputs (beispielsweise Fotos mit dem Handy, Lebensbereiche, Ablagestrukturen etc.)</a:t>
            </a:r>
          </a:p>
          <a:p>
            <a:r>
              <a:rPr lang="de-CH" sz="2000" dirty="0"/>
              <a:t>Die Lehrperson kann die erarbeiteten Karteikarten besser kontrollieren und die Lernenden unterstützen.</a:t>
            </a:r>
          </a:p>
          <a:p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7085C59-C1D5-4DA6-9D5E-A2A19D446F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4850" y="1058693"/>
            <a:ext cx="8959150" cy="1299496"/>
          </a:xfrm>
        </p:spPr>
        <p:txBody>
          <a:bodyPr/>
          <a:lstStyle/>
          <a:p>
            <a:r>
              <a:rPr lang="de-CH" dirty="0"/>
              <a:t>Voraussetzung für einen erfolgreichen Unterricht sind: </a:t>
            </a:r>
            <a:r>
              <a:rPr lang="de-CH" sz="2400" dirty="0"/>
              <a:t>Die Pflanzen sind vorhanden und die Lehrperson hat profunde Kenntnisse der Pflanzen.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64110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F8DA5371-86D5-4771-AD8F-94C8FCD6B9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9E7B479-EA86-416A-AF28-9BFFA82536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86921" y="2093493"/>
            <a:ext cx="4186268" cy="3043991"/>
          </a:xfrm>
        </p:spPr>
        <p:txBody>
          <a:bodyPr/>
          <a:lstStyle/>
          <a:p>
            <a:r>
              <a:rPr lang="de-CH" sz="2000" dirty="0"/>
              <a:t>Die interaktive Karteikarte ermöglicht leistungsschwache und leistungsstarke Lernende zu fördern.</a:t>
            </a:r>
          </a:p>
          <a:p>
            <a:r>
              <a:rPr lang="de-CH" sz="2000" dirty="0"/>
              <a:t>Die Karteikartenrückseiten ermöglichen den Lernenden, jederzeit Daten auf die Karteikartenrückseite zu laden.</a:t>
            </a:r>
          </a:p>
          <a:p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AE16A99-28AC-4068-BEE5-7E3FD83D5E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82516" y="1122414"/>
            <a:ext cx="5193042" cy="1151554"/>
          </a:xfrm>
        </p:spPr>
        <p:txBody>
          <a:bodyPr/>
          <a:lstStyle/>
          <a:p>
            <a:r>
              <a:rPr lang="de-CH" dirty="0"/>
              <a:t>Die Lernenden können ein Nachschlagewerk aufbauen.</a:t>
            </a:r>
          </a:p>
        </p:txBody>
      </p:sp>
      <p:pic>
        <p:nvPicPr>
          <p:cNvPr id="7" name="Inhaltsplatzhalter 3">
            <a:extLst>
              <a:ext uri="{FF2B5EF4-FFF2-40B4-BE49-F238E27FC236}">
                <a16:creationId xmlns:a16="http://schemas.microsoft.com/office/drawing/2014/main" id="{C4DDEE40-0F63-4D87-9A6F-28AB67EBB7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909" y="1898748"/>
            <a:ext cx="4078817" cy="30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65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732E47-6AE7-425D-9534-2E95442CF4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3498" y="2141621"/>
            <a:ext cx="4022649" cy="2686746"/>
          </a:xfrm>
        </p:spPr>
        <p:txBody>
          <a:bodyPr/>
          <a:lstStyle/>
          <a:p>
            <a:r>
              <a:rPr lang="de-CH" dirty="0"/>
              <a:t>Karteikarten digital ausfüllen.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BE64294-8501-4432-B41C-9FD710664E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3498" y="1110383"/>
            <a:ext cx="4412446" cy="754512"/>
          </a:xfrm>
        </p:spPr>
        <p:txBody>
          <a:bodyPr/>
          <a:lstStyle/>
          <a:p>
            <a:r>
              <a:rPr lang="de-CH" dirty="0"/>
              <a:t>Arbeiten mit den digitalen Karteikartenrückseiten:</a:t>
            </a:r>
          </a:p>
        </p:txBody>
      </p:sp>
      <p:pic>
        <p:nvPicPr>
          <p:cNvPr id="5" name="digitales Arbeiten">
            <a:hlinkClick r:id="" action="ppaction://media"/>
            <a:extLst>
              <a:ext uri="{FF2B5EF4-FFF2-40B4-BE49-F238E27FC236}">
                <a16:creationId xmlns:a16="http://schemas.microsoft.com/office/drawing/2014/main" id="{53EF608B-3BDD-4928-84FD-C6685CB60BCA}"/>
              </a:ext>
            </a:extLst>
          </p:cNvPr>
          <p:cNvPicPr>
            <a:picLocks noGrp="1" noChangeAspect="1"/>
          </p:cNvPicPr>
          <p:nvPr>
            <p:ph type="pic" sz="quarter" idx="1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4504" b="14504"/>
          <a:stretch>
            <a:fillRect/>
          </a:stretch>
        </p:blipFill>
        <p:spPr>
          <a:xfrm>
            <a:off x="449513" y="1278825"/>
            <a:ext cx="3059113" cy="3860800"/>
          </a:xfrm>
        </p:spPr>
      </p:pic>
    </p:spTree>
    <p:extLst>
      <p:ext uri="{BB962C8B-B14F-4D97-AF65-F5344CB8AC3E}">
        <p14:creationId xmlns:p14="http://schemas.microsoft.com/office/powerpoint/2010/main" val="348412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2839DBB-03BD-45A5-84A5-9A4DA02078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60770" y="2001111"/>
            <a:ext cx="3734903" cy="3220594"/>
          </a:xfrm>
        </p:spPr>
        <p:txBody>
          <a:bodyPr/>
          <a:lstStyle/>
          <a:p>
            <a:r>
              <a:rPr lang="de-CH" dirty="0"/>
              <a:t>Merkmale an Pflanzen erarbeiten.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B20492A-AF72-4ED0-AD13-6A61CA05A5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41466" y="1115814"/>
            <a:ext cx="4412446" cy="721807"/>
          </a:xfrm>
        </p:spPr>
        <p:txBody>
          <a:bodyPr/>
          <a:lstStyle/>
          <a:p>
            <a:r>
              <a:rPr lang="de-CH" dirty="0"/>
              <a:t>Arbeiten mit den digitalen Karteikartenrückseiten</a:t>
            </a:r>
          </a:p>
        </p:txBody>
      </p:sp>
      <p:pic>
        <p:nvPicPr>
          <p:cNvPr id="5" name="Merkmale an Pflanzen">
            <a:hlinkClick r:id="" action="ppaction://media"/>
            <a:extLst>
              <a:ext uri="{FF2B5EF4-FFF2-40B4-BE49-F238E27FC236}">
                <a16:creationId xmlns:a16="http://schemas.microsoft.com/office/drawing/2014/main" id="{8F4CD15B-58BA-4AE5-B7BA-19D92A96B618}"/>
              </a:ext>
            </a:extLst>
          </p:cNvPr>
          <p:cNvPicPr>
            <a:picLocks noGrp="1" noChangeAspect="1"/>
          </p:cNvPicPr>
          <p:nvPr>
            <p:ph type="pic" sz="quarter" idx="1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4504" b="14504"/>
          <a:stretch>
            <a:fillRect/>
          </a:stretch>
        </p:blipFill>
        <p:spPr>
          <a:xfrm>
            <a:off x="377323" y="1212067"/>
            <a:ext cx="3059113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0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BWZ_PP_Praesentation_16zu10_150916</Template>
  <TotalTime>0</TotalTime>
  <Words>342</Words>
  <Application>Microsoft Office PowerPoint</Application>
  <PresentationFormat>Bildschirmpräsentation (16:10)</PresentationFormat>
  <Paragraphs>35</Paragraphs>
  <Slides>15</Slides>
  <Notes>0</Notes>
  <HiddenSlides>0</HiddenSlides>
  <MMClips>4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Calibri</vt:lpstr>
      <vt:lpstr>Century Gothic</vt:lpstr>
      <vt:lpstr>Lucida Grande</vt:lpstr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Schnegg Gabriel Yann, BWZ Mitarbeiter</dc:creator>
  <cp:lastModifiedBy>Hodel-Probst Karin, BWZ Mitarbeiter</cp:lastModifiedBy>
  <cp:revision>10</cp:revision>
  <dcterms:created xsi:type="dcterms:W3CDTF">2021-11-17T12:55:04Z</dcterms:created>
  <dcterms:modified xsi:type="dcterms:W3CDTF">2021-11-24T09:40:28Z</dcterms:modified>
</cp:coreProperties>
</file>